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9" r:id="rId13"/>
    <p:sldId id="280" r:id="rId14"/>
    <p:sldId id="27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200" d="100"/>
          <a:sy n="200" d="100"/>
        </p:scale>
        <p:origin x="62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5687c0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5687c0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0034A-27F3-FF88-767F-2A2684FA6E8B}"/>
              </a:ext>
            </a:extLst>
          </p:cNvPr>
          <p:cNvSpPr txBox="1"/>
          <p:nvPr userDrawn="1"/>
        </p:nvSpPr>
        <p:spPr>
          <a:xfrm>
            <a:off x="4114800" y="21156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https://quickrun.ru/content/index.html#/dashboard/routes" TargetMode="External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zhayka/scooters-ortools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D2336"/>
                </a:solidFill>
              </a:rPr>
              <a:t>Алгоритмизация перезарядки самокатов</a:t>
            </a:r>
            <a:endParaRPr b="1">
              <a:solidFill>
                <a:srgbClr val="1D2336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Андрей Можаев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Руководитель: Артем Плоткин</a:t>
            </a:r>
            <a:endParaRPr sz="2200" dirty="0">
              <a:solidFill>
                <a:srgbClr val="1D2336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71350" y="4686300"/>
            <a:ext cx="801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6843"/>
              <a:buNone/>
            </a:pPr>
            <a:r>
              <a:rPr lang="ru" sz="1790">
                <a:solidFill>
                  <a:srgbClr val="1D2336"/>
                </a:solidFill>
              </a:rPr>
              <a:t>2024</a:t>
            </a:r>
            <a:endParaRPr sz="1790">
              <a:solidFill>
                <a:srgbClr val="1D2336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50E9B9-CEF2-5D43-6E1B-84709C4E9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r>
              <a:rPr lang="en-US" dirty="0"/>
              <a:t>/13</a:t>
            </a:r>
            <a:endParaRPr lang="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7250" y="1298781"/>
            <a:ext cx="4165049" cy="3123787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CHEAPEST_PATH + TABU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TABU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1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BA2BB-B0AE-CBDE-2A4D-0CE272B7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Локальная 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E46505F-89B2-9A03-C7BF-A637965B9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Разбиение точек между курьерами можем считать достаточно хорошим</a:t>
            </a:r>
          </a:p>
          <a:p>
            <a:r>
              <a:rPr lang="ru-RU" dirty="0"/>
              <a:t>Теперь будем оптимизировать пути для каждого курьера по отдельности</a:t>
            </a:r>
          </a:p>
          <a:p>
            <a:r>
              <a:rPr lang="ru-RU" dirty="0"/>
              <a:t>Получаем задачу коммивояжера для 50 точек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D8D80D-D25F-B6FD-34AB-9A1D35E40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r>
              <a:rPr lang="en-US" dirty="0"/>
              <a:t>/13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230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76249"/>
            <a:ext cx="8520600" cy="54147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500" dirty="0"/>
              <a:t>Локальная оптимизация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7250" y="1298781"/>
            <a:ext cx="4165049" cy="3123786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71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5BE39-490A-93E7-9DE3-F8DE98D4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Сравнение с</a:t>
            </a:r>
            <a:r>
              <a:rPr lang="en-US" dirty="0"/>
              <a:t> </a:t>
            </a:r>
            <a:r>
              <a:rPr lang="ru-RU" dirty="0"/>
              <a:t>другими сервисами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DDEFD6B-0EFE-40D0-94D5-5345E0058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r>
              <a:rPr lang="en-US" dirty="0"/>
              <a:t>/13</a:t>
            </a:r>
            <a:endParaRPr lang="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560F01B-5A4E-6678-CF89-7C2790352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598" y="1017725"/>
            <a:ext cx="2934265" cy="35511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FE89A2A-E573-1774-E797-39FADEEE4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7" y="1017725"/>
            <a:ext cx="971970" cy="1888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96584C-0ED0-D526-A67F-72C29D032769}"/>
              </a:ext>
            </a:extLst>
          </p:cNvPr>
          <p:cNvSpPr txBox="1"/>
          <p:nvPr/>
        </p:nvSpPr>
        <p:spPr>
          <a:xfrm>
            <a:off x="978248" y="4654421"/>
            <a:ext cx="31029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>
                <a:hlinkClick r:id="rId4"/>
              </a:rPr>
              <a:t>Флагман | Маршруты (</a:t>
            </a:r>
            <a:r>
              <a:rPr lang="en-US">
                <a:hlinkClick r:id="rId4"/>
              </a:rPr>
              <a:t>quickrun.ru)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57703B7-9AB1-F835-3F55-EDAF75396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582" y="1061967"/>
            <a:ext cx="181015" cy="18101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FA8A514-EA13-CD42-A318-7DB107BBD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82" y="1411851"/>
            <a:ext cx="175694" cy="1785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DF81F3-BEA5-421B-1400-10CEF203E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024" y="1776798"/>
            <a:ext cx="176252" cy="18521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B30EFA0-48B2-E1BE-B16E-A14639BB1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261" y="2148385"/>
            <a:ext cx="181015" cy="1903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4EC4D48-7D23-716E-F0F3-FC8F60B69F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261" y="2519972"/>
            <a:ext cx="175695" cy="18175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C771AC0-1413-1758-42EA-5EFF5122CA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81212" y="85584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0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DFCC6-18FB-5EEB-A152-3F63C014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5C903-4385-AFD8-507F-99E34B163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Генератор путей реализован</a:t>
            </a:r>
          </a:p>
          <a:p>
            <a:r>
              <a:rPr lang="ru-RU" dirty="0"/>
              <a:t>Оптимальные параметры: </a:t>
            </a:r>
          </a:p>
          <a:p>
            <a:pPr lvl="1"/>
            <a:r>
              <a:rPr lang="en-US" dirty="0"/>
              <a:t>Time limit – </a:t>
            </a:r>
            <a:r>
              <a:rPr lang="ru-RU" dirty="0"/>
              <a:t>чем больше, тем лучше, однако за 10 секунд успевает найти достаточно хорошее решение</a:t>
            </a:r>
          </a:p>
          <a:p>
            <a:pPr lvl="1"/>
            <a:r>
              <a:rPr lang="en-US" dirty="0"/>
              <a:t>Initial generation – </a:t>
            </a:r>
            <a:r>
              <a:rPr lang="ru-RU" dirty="0"/>
              <a:t>жадная генерация почти всегда наилучшая, но иногда </a:t>
            </a:r>
            <a:r>
              <a:rPr lang="en-US" dirty="0" err="1"/>
              <a:t>christofides</a:t>
            </a:r>
            <a:r>
              <a:rPr lang="en-US" dirty="0"/>
              <a:t> </a:t>
            </a:r>
            <a:r>
              <a:rPr lang="ru-RU" dirty="0"/>
              <a:t>может обогнать при достаточном времени подсчета</a:t>
            </a:r>
          </a:p>
          <a:p>
            <a:pPr lvl="1"/>
            <a:r>
              <a:rPr lang="en-US" dirty="0"/>
              <a:t>Metaheuristics - </a:t>
            </a:r>
            <a:r>
              <a:rPr lang="ru-RU" dirty="0"/>
              <a:t>управляемый локальный поиск при достаточном количестве времени работает лучше всего, жадный и алгоритм симуляции отжига быстрее сходятся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AF85AC-458C-9B91-0B3C-B98B04DB2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r>
              <a:rPr lang="en-US"/>
              <a:t>/13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278B7-F77A-0BC0-3895-5FC45BE22F0E}"/>
              </a:ext>
            </a:extLst>
          </p:cNvPr>
          <p:cNvSpPr txBox="1"/>
          <p:nvPr/>
        </p:nvSpPr>
        <p:spPr>
          <a:xfrm>
            <a:off x="2662237" y="4568875"/>
            <a:ext cx="3819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hlinkClick r:id="rId2"/>
              </a:rPr>
              <a:t>mozhayka</a:t>
            </a:r>
            <a:r>
              <a:rPr lang="en-US" sz="1500" dirty="0">
                <a:hlinkClick r:id="rId2"/>
              </a:rPr>
              <a:t>/scooters-</a:t>
            </a:r>
            <a:r>
              <a:rPr lang="en-US" sz="1500" dirty="0" err="1">
                <a:hlinkClick r:id="rId2"/>
              </a:rPr>
              <a:t>ortools</a:t>
            </a:r>
            <a:r>
              <a:rPr lang="en-US" sz="1500" dirty="0">
                <a:hlinkClick r:id="rId2"/>
              </a:rPr>
              <a:t> (github.com)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411180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Введение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24F37-611A-1481-8C55-297BC997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2269124"/>
            <a:ext cx="3919603" cy="2874376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B0335-6B84-BA46-1029-927B108A7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2697" y="2269124"/>
            <a:ext cx="3919603" cy="2874377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1DB22-C934-89D0-4D00-B0E87AA25DE3}"/>
              </a:ext>
            </a:extLst>
          </p:cNvPr>
          <p:cNvSpPr txBox="1"/>
          <p:nvPr/>
        </p:nvSpPr>
        <p:spPr>
          <a:xfrm>
            <a:off x="387687" y="1017725"/>
            <a:ext cx="8520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Во время работы сервиса по аренде самокатов возникает большое количество разряженных самокатов в разных частях города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 информации о расположении самокатов и данным исполнителей (длительность смены, максимальное количество перевозимых аккумуляторов) нужно построить им маршруты, чтобы перезарядить как можно больше самокатов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4EFDDDD-98F6-8D5D-DCD0-107D7FB3EC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r>
              <a:rPr lang="en-US" dirty="0"/>
              <a:t>/13</a:t>
            </a:r>
            <a:endParaRPr lang="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099183-AD0B-D42D-6792-F2D415BD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Имеющиеся решения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57E4C8-FD57-563D-0D03-B352F437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State of the art </a:t>
            </a:r>
            <a:r>
              <a:rPr lang="ru-RU" dirty="0">
                <a:solidFill>
                  <a:schemeClr val="tx1"/>
                </a:solidFill>
              </a:rPr>
              <a:t>решения – </a:t>
            </a:r>
            <a:r>
              <a:rPr lang="en-US" dirty="0">
                <a:solidFill>
                  <a:schemeClr val="tx1"/>
                </a:solidFill>
              </a:rPr>
              <a:t>VRP solvers</a:t>
            </a:r>
            <a:endParaRPr lang="ru-RU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Цель – использовать один из них и подобрать подходящие параметры генерации с учетом особенностей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651B7-B7E8-0FDB-04C9-5B9D9C9BB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r>
              <a:rPr lang="en-US" dirty="0"/>
              <a:t>/13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41304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A5837-34B6-4B64-0527-F9B85AD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F0128E-4A1B-9385-938C-29E56FA2E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Реализовать генератор путей с заданными ограничениями на основе </a:t>
            </a:r>
            <a:r>
              <a:rPr lang="en-US" dirty="0"/>
              <a:t>Google OR-Tools</a:t>
            </a:r>
            <a:endParaRPr lang="ru-RU" dirty="0"/>
          </a:p>
          <a:p>
            <a:r>
              <a:rPr lang="ru-RU" dirty="0"/>
              <a:t>Подобрать оптимальные параметры</a:t>
            </a:r>
          </a:p>
          <a:p>
            <a:r>
              <a:rPr lang="ru-RU" dirty="0"/>
              <a:t>Сравнить с существующими аналогами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560EE0-FAB9-2DB0-D19F-E5E2A54E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2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7A6F5-8861-7AE3-39FF-DC828CE3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Ограничения и параметры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FCA22D-5809-BCF1-FC73-6F5E892F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90988"/>
          </a:xfrm>
        </p:spPr>
        <p:txBody>
          <a:bodyPr>
            <a:normAutofit/>
          </a:bodyPr>
          <a:lstStyle/>
          <a:p>
            <a:r>
              <a:rPr lang="ru-RU" dirty="0"/>
              <a:t>Количество курьеров – 1, 4, 10. Максимальная загруженность – 50</a:t>
            </a:r>
          </a:p>
          <a:p>
            <a:r>
              <a:rPr lang="ru-RU" dirty="0"/>
              <a:t>Ограничение времени на решение – 1, 3, 10, 30, 100, 300</a:t>
            </a:r>
            <a:r>
              <a:rPr lang="en-US" dirty="0"/>
              <a:t>, 1000</a:t>
            </a:r>
            <a:r>
              <a:rPr lang="ru-RU" dirty="0"/>
              <a:t> секунд</a:t>
            </a:r>
          </a:p>
          <a:p>
            <a:r>
              <a:rPr lang="ru-RU" dirty="0"/>
              <a:t>Начальная генерация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PATH_CHEAPEST_ARC</a:t>
            </a:r>
          </a:p>
          <a:p>
            <a:pPr lvl="1"/>
            <a:r>
              <a:rPr lang="en-US" dirty="0"/>
              <a:t>SAVINGS</a:t>
            </a:r>
          </a:p>
          <a:p>
            <a:pPr lvl="1"/>
            <a:r>
              <a:rPr lang="en-US" dirty="0"/>
              <a:t>CHRISTOFIDES</a:t>
            </a:r>
          </a:p>
          <a:p>
            <a:pPr lvl="1"/>
            <a:r>
              <a:rPr lang="en-US" dirty="0"/>
              <a:t>PARALLEL_CHEAPEST_INSERTION</a:t>
            </a:r>
            <a:endParaRPr lang="ru-RU" dirty="0"/>
          </a:p>
          <a:p>
            <a:r>
              <a:rPr lang="ru-RU" dirty="0"/>
              <a:t>Стратегии поиска (</a:t>
            </a:r>
            <a:r>
              <a:rPr lang="ru-RU" dirty="0" err="1"/>
              <a:t>метаэвристики</a:t>
            </a:r>
            <a:r>
              <a:rPr lang="ru-RU" dirty="0"/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GUIDED_LOCAL_SEARCH</a:t>
            </a:r>
          </a:p>
          <a:p>
            <a:pPr lvl="1"/>
            <a:r>
              <a:rPr lang="en-US" dirty="0"/>
              <a:t>GREEDY_DESCENT</a:t>
            </a:r>
          </a:p>
          <a:p>
            <a:pPr lvl="1"/>
            <a:r>
              <a:rPr lang="en-US" dirty="0"/>
              <a:t>SIMULATED_ANNEALING</a:t>
            </a:r>
          </a:p>
          <a:p>
            <a:pPr lvl="1"/>
            <a:r>
              <a:rPr lang="en-US" dirty="0"/>
              <a:t>TABU_SEARCH</a:t>
            </a:r>
          </a:p>
          <a:p>
            <a:pPr lvl="1"/>
            <a:r>
              <a:rPr lang="en-US" dirty="0"/>
              <a:t>GENERIC_TABU_SEARCH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3B851A-D68B-2190-FCBA-DB92C0C3A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84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6C7DA2-EE98-416A-B2ED-F903236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1 курьер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BB5A54-9DC9-5A58-5922-16A4BB9A3C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r>
              <a:rPr lang="en-US" sz="900"/>
              <a:t>/13</a:t>
            </a:r>
            <a:endParaRPr lang="ru-RU" sz="90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A135A9-8B69-B39D-40A0-E6118F1E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11700" y="1194655"/>
            <a:ext cx="4165050" cy="3332040"/>
          </a:xfrm>
          <a:prstGeom prst="rect">
            <a:avLst/>
          </a:prstGeom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08436-1978-6066-C449-9C303D5F0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08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9B8D4-C64E-9EE1-79D7-D4794D82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5C75BC-FB4B-C94A-2983-102124A31D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5F3A7F-2FC5-9A1C-4ACB-CC6FF8BB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16" y="1229193"/>
            <a:ext cx="4344682" cy="3258511"/>
          </a:xfrm>
          <a:prstGeom prst="rect">
            <a:avLst/>
          </a:prstGeom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10F834-BF53-C3CA-B948-6B808B2A9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4466" y="1229193"/>
            <a:ext cx="4344682" cy="3258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04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55819-5AB0-1EE6-26D3-91B96347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0B0E6A-87B6-CD7C-FFFB-982437C427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5F5DBA-69B0-3F03-ECEC-9B742BB8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C30E2C-EEB9-34ED-6067-192E7F33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7E9916-5A62-3CBD-1745-99B4B173E512}"/>
              </a:ext>
            </a:extLst>
          </p:cNvPr>
          <p:cNvSpPr txBox="1"/>
          <p:nvPr/>
        </p:nvSpPr>
        <p:spPr>
          <a:xfrm>
            <a:off x="1282610" y="4509327"/>
            <a:ext cx="249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GUIDED_LOCAL_SEARCH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273F0-B6FA-0A11-406B-01E538C61CE0}"/>
              </a:ext>
            </a:extLst>
          </p:cNvPr>
          <p:cNvSpPr txBox="1"/>
          <p:nvPr/>
        </p:nvSpPr>
        <p:spPr>
          <a:xfrm>
            <a:off x="6155164" y="4509327"/>
            <a:ext cx="1509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TABU_SEARCH</a:t>
            </a:r>
          </a:p>
        </p:txBody>
      </p:sp>
    </p:spTree>
    <p:extLst>
      <p:ext uri="{BB962C8B-B14F-4D97-AF65-F5344CB8AC3E}">
        <p14:creationId xmlns:p14="http://schemas.microsoft.com/office/powerpoint/2010/main" val="18131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2D4DE-798B-B2EA-20F3-218A5D5C75E3}"/>
              </a:ext>
            </a:extLst>
          </p:cNvPr>
          <p:cNvSpPr txBox="1"/>
          <p:nvPr/>
        </p:nvSpPr>
        <p:spPr>
          <a:xfrm>
            <a:off x="1304146" y="4509327"/>
            <a:ext cx="218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CHEAPEST_ARC + GLS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E922F-EA37-73BB-EF4F-E12DA099DD26}"/>
              </a:ext>
            </a:extLst>
          </p:cNvPr>
          <p:cNvSpPr txBox="1"/>
          <p:nvPr/>
        </p:nvSpPr>
        <p:spPr>
          <a:xfrm>
            <a:off x="5597265" y="4509328"/>
            <a:ext cx="2305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GLS</a:t>
            </a:r>
          </a:p>
        </p:txBody>
      </p:sp>
    </p:spTree>
    <p:extLst>
      <p:ext uri="{BB962C8B-B14F-4D97-AF65-F5344CB8AC3E}">
        <p14:creationId xmlns:p14="http://schemas.microsoft.com/office/powerpoint/2010/main" val="37400721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</TotalTime>
  <Words>348</Words>
  <Application>Microsoft Office PowerPoint</Application>
  <PresentationFormat>Экран (16:9)</PresentationFormat>
  <Paragraphs>69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Алгоритмизация перезарядки самокатов</vt:lpstr>
      <vt:lpstr>Введение</vt:lpstr>
      <vt:lpstr>Имеющиеся решения</vt:lpstr>
      <vt:lpstr>Постановка задачи</vt:lpstr>
      <vt:lpstr>Ограничения и параметры</vt:lpstr>
      <vt:lpstr>1 курьер</vt:lpstr>
      <vt:lpstr>4 курьера</vt:lpstr>
      <vt:lpstr>4 курьера</vt:lpstr>
      <vt:lpstr>10 курьеров</vt:lpstr>
      <vt:lpstr>10 курьеров</vt:lpstr>
      <vt:lpstr>Локальная оптимизация</vt:lpstr>
      <vt:lpstr>Локальная оптимизация</vt:lpstr>
      <vt:lpstr>Сравнение с другими сервисами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Андрей Можаев</cp:lastModifiedBy>
  <cp:revision>12</cp:revision>
  <dcterms:modified xsi:type="dcterms:W3CDTF">2024-06-24T09:35:36Z</dcterms:modified>
</cp:coreProperties>
</file>